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9" r:id="rId2"/>
    <p:sldId id="282" r:id="rId3"/>
    <p:sldId id="283" r:id="rId4"/>
    <p:sldId id="274" r:id="rId5"/>
    <p:sldId id="275" r:id="rId6"/>
    <p:sldId id="258" r:id="rId7"/>
    <p:sldId id="272" r:id="rId8"/>
    <p:sldId id="261" r:id="rId9"/>
    <p:sldId id="285" r:id="rId10"/>
    <p:sldId id="286" r:id="rId11"/>
    <p:sldId id="287" r:id="rId12"/>
    <p:sldId id="288" r:id="rId13"/>
    <p:sldId id="289" r:id="rId14"/>
    <p:sldId id="290" r:id="rId15"/>
    <p:sldId id="291" r:id="rId16"/>
    <p:sldId id="262" r:id="rId17"/>
    <p:sldId id="284" r:id="rId18"/>
    <p:sldId id="263" r:id="rId19"/>
    <p:sldId id="293" r:id="rId20"/>
    <p:sldId id="292" r:id="rId21"/>
    <p:sldId id="294" r:id="rId22"/>
    <p:sldId id="264" r:id="rId23"/>
    <p:sldId id="295" r:id="rId24"/>
    <p:sldId id="265" r:id="rId25"/>
    <p:sldId id="266" r:id="rId26"/>
    <p:sldId id="298" r:id="rId27"/>
    <p:sldId id="301" r:id="rId28"/>
    <p:sldId id="267" r:id="rId29"/>
    <p:sldId id="269" r:id="rId30"/>
    <p:sldId id="299" r:id="rId31"/>
    <p:sldId id="302" r:id="rId32"/>
    <p:sldId id="303" r:id="rId33"/>
    <p:sldId id="300" r:id="rId34"/>
    <p:sldId id="304" r:id="rId35"/>
    <p:sldId id="305" r:id="rId36"/>
    <p:sldId id="306" r:id="rId37"/>
    <p:sldId id="307" r:id="rId38"/>
    <p:sldId id="308" r:id="rId39"/>
    <p:sldId id="270" r:id="rId40"/>
    <p:sldId id="310" r:id="rId41"/>
    <p:sldId id="312" r:id="rId42"/>
    <p:sldId id="309" r:id="rId43"/>
    <p:sldId id="311" r:id="rId44"/>
    <p:sldId id="313" r:id="rId45"/>
    <p:sldId id="277" r:id="rId46"/>
    <p:sldId id="268" r:id="rId47"/>
    <p:sldId id="296" r:id="rId48"/>
    <p:sldId id="278" r:id="rId49"/>
    <p:sldId id="28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autoAdjust="0"/>
    <p:restoredTop sz="86620"/>
  </p:normalViewPr>
  <p:slideViewPr>
    <p:cSldViewPr snapToGrid="0">
      <p:cViewPr varScale="1">
        <p:scale>
          <a:sx n="106" d="100"/>
          <a:sy n="106" d="100"/>
        </p:scale>
        <p:origin x="1072"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09/01/22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4160308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13</a:t>
            </a:fld>
            <a:endParaRPr lang="en-IT"/>
          </a:p>
        </p:txBody>
      </p:sp>
    </p:spTree>
    <p:extLst>
      <p:ext uri="{BB962C8B-B14F-4D97-AF65-F5344CB8AC3E}">
        <p14:creationId xmlns:p14="http://schemas.microsoft.com/office/powerpoint/2010/main" val="1255173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11228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22</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44</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46</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Anticipare branching qui!</a:t>
            </a:r>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27923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2024989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3977861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2021-2022</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code.visualstudio.com/downloa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git-scm.com/book/en/v2"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hyperlink" Target="https://ohshitgit.com/" TargetMode="External"/><Relationship Id="rId4" Type="http://schemas.openxmlformats.org/officeDocument/2006/relationships/hyperlink" Target="https://www.youtube.com/watch?v=8JJ101D3knE&amp;ab_channel=ProgrammingwithMosh"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android.com/studio/install" TargetMode="External"/><Relationship Id="rId2" Type="http://schemas.openxmlformats.org/officeDocument/2006/relationships/hyperlink" Target="https://flutter.dev/docs/get-started/instal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9"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Tree>
    <p:extLst>
      <p:ext uri="{BB962C8B-B14F-4D97-AF65-F5344CB8AC3E}">
        <p14:creationId xmlns:p14="http://schemas.microsoft.com/office/powerpoint/2010/main" val="3783409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9"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So, you commit those changes to the repository. Making a commit is like taking a snapshot of the code as it is now.</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cxnSp>
        <p:nvCxnSpPr>
          <p:cNvPr id="11" name="Straight Arrow Connector 10">
            <a:extLst>
              <a:ext uri="{FF2B5EF4-FFF2-40B4-BE49-F238E27FC236}">
                <a16:creationId xmlns:a16="http://schemas.microsoft.com/office/drawing/2014/main" id="{4140FB5F-A87E-5449-A40C-FC7B6825D7B9}"/>
              </a:ext>
            </a:extLst>
          </p:cNvPr>
          <p:cNvCxnSpPr>
            <a:cxnSpLocks/>
            <a:stCxn id="9" idx="3"/>
          </p:cNvCxnSpPr>
          <p:nvPr/>
        </p:nvCxnSpPr>
        <p:spPr>
          <a:xfrm>
            <a:off x="3173529" y="2913400"/>
            <a:ext cx="5844944" cy="373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Graphic 11" descr="Badge Follow outline">
            <a:extLst>
              <a:ext uri="{FF2B5EF4-FFF2-40B4-BE49-F238E27FC236}">
                <a16:creationId xmlns:a16="http://schemas.microsoft.com/office/drawing/2014/main" id="{072EAA7A-0F28-4940-8D16-E6184287C8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2690" y="3231292"/>
            <a:ext cx="295382" cy="295382"/>
          </a:xfrm>
          <a:prstGeom prst="rect">
            <a:avLst/>
          </a:prstGeom>
        </p:spPr>
      </p:pic>
      <p:sp>
        <p:nvSpPr>
          <p:cNvPr id="13" name="Rectangle 12">
            <a:extLst>
              <a:ext uri="{FF2B5EF4-FFF2-40B4-BE49-F238E27FC236}">
                <a16:creationId xmlns:a16="http://schemas.microsoft.com/office/drawing/2014/main" id="{20D5BA1D-9061-0A45-99C1-BBCE8B31956E}"/>
              </a:ext>
            </a:extLst>
          </p:cNvPr>
          <p:cNvSpPr/>
          <p:nvPr/>
        </p:nvSpPr>
        <p:spPr>
          <a:xfrm>
            <a:off x="5128730" y="3267055"/>
            <a:ext cx="1967205" cy="646331"/>
          </a:xfrm>
          <a:prstGeom prst="rect">
            <a:avLst/>
          </a:prstGeom>
        </p:spPr>
        <p:txBody>
          <a:bodyPr wrap="none">
            <a:spAutoFit/>
          </a:bodyPr>
          <a:lstStyle/>
          <a:p>
            <a:pPr algn="ctr"/>
            <a:r>
              <a:rPr lang="en-GB" b="1" dirty="0">
                <a:latin typeface="Palatino Linotype" panose="02040502050505030304" pitchFamily="18" charset="0"/>
              </a:rPr>
              <a:t>Commit </a:t>
            </a:r>
          </a:p>
          <a:p>
            <a:pPr algn="ctr"/>
            <a:r>
              <a:rPr lang="en-GB" dirty="0">
                <a:latin typeface="Palatino Linotype" panose="02040502050505030304" pitchFamily="18" charset="0"/>
              </a:rPr>
              <a:t>(take a snapshot)</a:t>
            </a:r>
          </a:p>
        </p:txBody>
      </p:sp>
    </p:spTree>
    <p:extLst>
      <p:ext uri="{BB962C8B-B14F-4D97-AF65-F5344CB8AC3E}">
        <p14:creationId xmlns:p14="http://schemas.microsoft.com/office/powerpoint/2010/main" val="4203789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In GIT, there is a special additional area in between the project folder and the repository: the staging area. It memorizes, while you are working, the changes between the current code and the last commit (in this case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F98E93CA-BE7E-8E47-A406-4FE46E79A3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43788" y="6238874"/>
            <a:ext cx="457200" cy="457200"/>
          </a:xfrm>
          <a:prstGeom prst="rect">
            <a:avLst/>
          </a:prstGeom>
        </p:spPr>
      </p:pic>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Tree>
    <p:extLst>
      <p:ext uri="{BB962C8B-B14F-4D97-AF65-F5344CB8AC3E}">
        <p14:creationId xmlns:p14="http://schemas.microsoft.com/office/powerpoint/2010/main" val="836781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So, while working, every code modification have to be staged in the staging area.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Tree>
    <p:extLst>
      <p:ext uri="{BB962C8B-B14F-4D97-AF65-F5344CB8AC3E}">
        <p14:creationId xmlns:p14="http://schemas.microsoft.com/office/powerpoint/2010/main" val="2200297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Then, when ready and tested, those modifications can be committed (or reverted) by the user into the repository.</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spTree>
    <p:extLst>
      <p:ext uri="{BB962C8B-B14F-4D97-AF65-F5344CB8AC3E}">
        <p14:creationId xmlns:p14="http://schemas.microsoft.com/office/powerpoint/2010/main" val="3039793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spTree>
    <p:extLst>
      <p:ext uri="{BB962C8B-B14F-4D97-AF65-F5344CB8AC3E}">
        <p14:creationId xmlns:p14="http://schemas.microsoft.com/office/powerpoint/2010/main" val="4138205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Installing GIT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496833"/>
          </a:xfrm>
        </p:spPr>
        <p:txBody>
          <a:bodyPr>
            <a:normAutofit fontScale="92500" lnSpcReduction="10000"/>
          </a:bodyPr>
          <a:lstStyle/>
          <a:p>
            <a:r>
              <a:rPr lang="en-IT" dirty="0"/>
              <a:t>First check if it is already installed</a:t>
            </a:r>
          </a:p>
          <a:p>
            <a:pPr lvl="1"/>
            <a:r>
              <a:rPr lang="en-IT" dirty="0"/>
              <a:t>Open the Terminal &gt; Type </a:t>
            </a:r>
            <a:r>
              <a:rPr lang="en-IT" dirty="0">
                <a:latin typeface="Courier" pitchFamily="2" charset="0"/>
              </a:rPr>
              <a:t>“git --version”</a:t>
            </a:r>
          </a:p>
          <a:p>
            <a:pPr lvl="1"/>
            <a:endParaRPr lang="en-IT" dirty="0">
              <a:latin typeface="Courier" pitchFamily="2" charset="0"/>
            </a:endParaRPr>
          </a:p>
          <a:p>
            <a:pPr lvl="1"/>
            <a:endParaRPr lang="en-IT" dirty="0">
              <a:latin typeface="Courier" pitchFamily="2" charset="0"/>
            </a:endParaRPr>
          </a:p>
          <a:p>
            <a:pPr lvl="1"/>
            <a:endParaRPr lang="en-IT" dirty="0">
              <a:latin typeface="Courier" pitchFamily="2" charset="0"/>
            </a:endParaRPr>
          </a:p>
          <a:p>
            <a:pPr lvl="1"/>
            <a:endParaRPr lang="en-IT" dirty="0">
              <a:latin typeface="Courier" pitchFamily="2" charset="0"/>
            </a:endParaRPr>
          </a:p>
          <a:p>
            <a:pPr lvl="1"/>
            <a:endParaRPr lang="en-IT" dirty="0">
              <a:latin typeface="Courier" pitchFamily="2" charset="0"/>
            </a:endParaRPr>
          </a:p>
          <a:p>
            <a:pPr lvl="1"/>
            <a:endParaRPr lang="en-IT" dirty="0">
              <a:latin typeface="Courier" pitchFamily="2" charset="0"/>
            </a:endParaRPr>
          </a:p>
          <a:p>
            <a:r>
              <a:rPr lang="en-IT" dirty="0">
                <a:ea typeface="Palatino" pitchFamily="2" charset="77"/>
              </a:rPr>
              <a:t>If an error appears</a:t>
            </a:r>
          </a:p>
          <a:p>
            <a:pPr lvl="1"/>
            <a:r>
              <a:rPr lang="en-IT" dirty="0">
                <a:ea typeface="Palatino" pitchFamily="2" charset="77"/>
              </a:rPr>
              <a:t>Go to &gt; </a:t>
            </a:r>
            <a:r>
              <a:rPr lang="en-GB" dirty="0">
                <a:ea typeface="Palatino" pitchFamily="2" charset="77"/>
                <a:hlinkClick r:id="rId3"/>
              </a:rPr>
              <a:t>https://git-scm.com/book/en/v2/Getting-Started-Installing-Git</a:t>
            </a:r>
            <a:endParaRPr lang="en-GB" dirty="0">
              <a:ea typeface="Palatino" pitchFamily="2" charset="77"/>
            </a:endParaRPr>
          </a:p>
          <a:p>
            <a:pPr lvl="1"/>
            <a:r>
              <a:rPr lang="en-GB" dirty="0">
                <a:ea typeface="Palatino" pitchFamily="2" charset="77"/>
              </a:rPr>
              <a:t>Follow the instructions…</a:t>
            </a:r>
          </a:p>
          <a:p>
            <a:pPr lvl="1"/>
            <a:endParaRPr lang="en-GB" dirty="0">
              <a:ea typeface="Palatino" pitchFamily="2" charset="77"/>
            </a:endParaRPr>
          </a:p>
          <a:p>
            <a:r>
              <a:rPr lang="en-GB" dirty="0">
                <a:ea typeface="Palatino" pitchFamily="2" charset="77"/>
              </a:rPr>
              <a:t>Install Visual Studio Code (we will use it later)</a:t>
            </a:r>
          </a:p>
          <a:p>
            <a:pPr lvl="1"/>
            <a:r>
              <a:rPr lang="en-IT" dirty="0">
                <a:ea typeface="Palatino" pitchFamily="2" charset="77"/>
              </a:rPr>
              <a:t>Go to &gt; </a:t>
            </a:r>
            <a:r>
              <a:rPr lang="en-GB" dirty="0">
                <a:ea typeface="Palatino" pitchFamily="2" charset="77"/>
                <a:hlinkClick r:id="rId4"/>
              </a:rPr>
              <a:t>https://code.visualstudio.com/download</a:t>
            </a:r>
            <a:endParaRPr lang="en-GB" dirty="0">
              <a:ea typeface="Palatino" pitchFamily="2" charset="77"/>
            </a:endParaRPr>
          </a:p>
          <a:p>
            <a:pPr lvl="1"/>
            <a:r>
              <a:rPr lang="en-GB" dirty="0">
                <a:ea typeface="Palatino" pitchFamily="2" charset="77"/>
              </a:rPr>
              <a:t>Follow the instructions…</a:t>
            </a:r>
          </a:p>
          <a:p>
            <a:pPr lvl="1"/>
            <a:endParaRPr lang="en-GB" dirty="0">
              <a:ea typeface="Palatino" pitchFamily="2" charset="77"/>
            </a:endParaRPr>
          </a:p>
          <a:p>
            <a:r>
              <a:rPr lang="en-GB" dirty="0">
                <a:ea typeface="Palatino" pitchFamily="2" charset="77"/>
              </a:rPr>
              <a:t>I’ll give you 15 minutes to do that</a:t>
            </a:r>
          </a:p>
        </p:txBody>
      </p:sp>
      <p:pic>
        <p:nvPicPr>
          <p:cNvPr id="5" name="Picture 4" descr="Graphical user interface, text&#10;&#10;Description automatically generated">
            <a:extLst>
              <a:ext uri="{FF2B5EF4-FFF2-40B4-BE49-F238E27FC236}">
                <a16:creationId xmlns:a16="http://schemas.microsoft.com/office/drawing/2014/main" id="{F57812B3-D3B9-7242-8271-8BD9E96C7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4705" y="2175513"/>
            <a:ext cx="7387625" cy="1551178"/>
          </a:xfrm>
          <a:prstGeom prst="rect">
            <a:avLst/>
          </a:prstGeom>
        </p:spPr>
      </p:pic>
    </p:spTree>
    <p:extLst>
      <p:ext uri="{BB962C8B-B14F-4D97-AF65-F5344CB8AC3E}">
        <p14:creationId xmlns:p14="http://schemas.microsoft.com/office/powerpoint/2010/main" val="2480795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solidFill>
                  <a:schemeClr val="bg1">
                    <a:lumMod val="75000"/>
                  </a:schemeClr>
                </a:solidFill>
              </a:rPr>
              <a:t>Part 1: Version Control Systems &amp; GIT</a:t>
            </a:r>
          </a:p>
          <a:p>
            <a:endParaRPr lang="en-IT" dirty="0"/>
          </a:p>
          <a:p>
            <a:r>
              <a:rPr lang="en-IT" b="1" dirty="0"/>
              <a:t>Part 2: Playing around with GIT</a:t>
            </a:r>
          </a:p>
          <a:p>
            <a:endParaRPr lang="en-IT" dirty="0"/>
          </a:p>
          <a:p>
            <a:r>
              <a:rPr lang="en-IT" dirty="0">
                <a:solidFill>
                  <a:schemeClr val="bg1">
                    <a:lumMod val="75000"/>
                  </a:schemeClr>
                </a:solidFill>
              </a:rPr>
              <a:t>Part 3: The working tree </a:t>
            </a:r>
          </a:p>
          <a:p>
            <a:endParaRPr lang="en-IT" dirty="0">
              <a:solidFill>
                <a:schemeClr val="bg1">
                  <a:lumMod val="75000"/>
                </a:schemeClr>
              </a:solidFill>
            </a:endParaRPr>
          </a:p>
          <a:p>
            <a:r>
              <a:rPr lang="en-IT" dirty="0">
                <a:solidFill>
                  <a:schemeClr val="bg1">
                    <a:lumMod val="75000"/>
                  </a:schemeClr>
                </a:solidFill>
              </a:rPr>
              <a:t>Part 4: Remote repositories and best practices</a:t>
            </a:r>
          </a:p>
          <a:p>
            <a:endParaRPr lang="en-IT" dirty="0">
              <a:solidFill>
                <a:schemeClr val="bg1">
                  <a:lumMod val="75000"/>
                </a:schemeClr>
              </a:solidFill>
            </a:endParaRPr>
          </a:p>
          <a:p>
            <a:r>
              <a:rPr lang="en-IT" dirty="0">
                <a:solidFill>
                  <a:schemeClr val="bg1">
                    <a:lumMod val="75000"/>
                  </a:schemeClr>
                </a:solidFill>
              </a:rPr>
              <a:t>Part 5: Our development environment</a:t>
            </a:r>
          </a:p>
          <a:p>
            <a:pPr marL="0" indent="0">
              <a:buNone/>
            </a:pPr>
            <a:endParaRPr lang="en-IT" dirty="0">
              <a:solidFill>
                <a:schemeClr val="bg1">
                  <a:lumMod val="75000"/>
                </a:schemeClr>
              </a:solidFill>
            </a:endParaRPr>
          </a:p>
        </p:txBody>
      </p:sp>
    </p:spTree>
    <p:extLst>
      <p:ext uri="{BB962C8B-B14F-4D97-AF65-F5344CB8AC3E}">
        <p14:creationId xmlns:p14="http://schemas.microsoft.com/office/powerpoint/2010/main" val="283084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Tree>
    <p:extLst>
      <p:ext uri="{BB962C8B-B14F-4D97-AF65-F5344CB8AC3E}">
        <p14:creationId xmlns:p14="http://schemas.microsoft.com/office/powerpoint/2010/main" val="58539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Tree>
    <p:extLst>
      <p:ext uri="{BB962C8B-B14F-4D97-AF65-F5344CB8AC3E}">
        <p14:creationId xmlns:p14="http://schemas.microsoft.com/office/powerpoint/2010/main" val="3503565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Part 1: Version Control Systems &amp; GIT</a:t>
            </a:r>
          </a:p>
          <a:p>
            <a:endParaRPr lang="en-IT" dirty="0"/>
          </a:p>
          <a:p>
            <a:r>
              <a:rPr lang="en-IT" dirty="0"/>
              <a:t>Part 2: Playing around with GIT</a:t>
            </a:r>
          </a:p>
          <a:p>
            <a:endParaRPr lang="en-IT" dirty="0"/>
          </a:p>
          <a:p>
            <a:r>
              <a:rPr lang="en-IT" dirty="0"/>
              <a:t>Part 3: The working tree</a:t>
            </a:r>
          </a:p>
          <a:p>
            <a:endParaRPr lang="en-IT" dirty="0"/>
          </a:p>
          <a:p>
            <a:r>
              <a:rPr lang="en-IT" dirty="0"/>
              <a:t>Part 4: Remote repositories and best practices</a:t>
            </a:r>
          </a:p>
          <a:p>
            <a:endParaRPr lang="en-IT" dirty="0"/>
          </a:p>
          <a:p>
            <a:r>
              <a:rPr lang="en-IT" dirty="0"/>
              <a:t>Part 5: Our development environment</a:t>
            </a:r>
          </a:p>
          <a:p>
            <a:pPr marL="0" indent="0">
              <a:buNone/>
            </a:pPr>
            <a:endParaRPr lang="en-IT" dirty="0"/>
          </a:p>
        </p:txBody>
      </p:sp>
    </p:spTree>
    <p:extLst>
      <p:ext uri="{BB962C8B-B14F-4D97-AF65-F5344CB8AC3E}">
        <p14:creationId xmlns:p14="http://schemas.microsoft.com/office/powerpoint/2010/main" val="3956301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Tree>
    <p:extLst>
      <p:ext uri="{BB962C8B-B14F-4D97-AF65-F5344CB8AC3E}">
        <p14:creationId xmlns:p14="http://schemas.microsoft.com/office/powerpoint/2010/main" val="55661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Tree>
    <p:extLst>
      <p:ext uri="{BB962C8B-B14F-4D97-AF65-F5344CB8AC3E}">
        <p14:creationId xmlns:p14="http://schemas.microsoft.com/office/powerpoint/2010/main" val="322211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Tree>
    <p:extLst>
      <p:ext uri="{BB962C8B-B14F-4D97-AF65-F5344CB8AC3E}">
        <p14:creationId xmlns:p14="http://schemas.microsoft.com/office/powerpoint/2010/main" val="3523806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Tree>
    <p:extLst>
      <p:ext uri="{BB962C8B-B14F-4D97-AF65-F5344CB8AC3E}">
        <p14:creationId xmlns:p14="http://schemas.microsoft.com/office/powerpoint/2010/main" val="107024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a:t>
            </a:r>
          </a:p>
          <a:p>
            <a:pPr lvl="1"/>
            <a:endParaRPr lang="en-IT" dirty="0"/>
          </a:p>
          <a:p>
            <a:pPr lvl="1"/>
            <a:r>
              <a:rPr lang="en-IT" dirty="0"/>
              <a:t>Stage the modifications</a:t>
            </a:r>
          </a:p>
          <a:p>
            <a:pPr lvl="1"/>
            <a:endParaRPr lang="en-IT" dirty="0"/>
          </a:p>
          <a:p>
            <a:pPr lvl="1"/>
            <a:r>
              <a:rPr lang="en-IT" dirty="0"/>
              <a:t>Commit the new modifications </a:t>
            </a:r>
          </a:p>
        </p:txBody>
      </p:sp>
    </p:spTree>
    <p:extLst>
      <p:ext uri="{BB962C8B-B14F-4D97-AF65-F5344CB8AC3E}">
        <p14:creationId xmlns:p14="http://schemas.microsoft.com/office/powerpoint/2010/main" val="3280604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Let’s 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Let’s 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Tree>
    <p:extLst>
      <p:ext uri="{BB962C8B-B14F-4D97-AF65-F5344CB8AC3E}">
        <p14:creationId xmlns:p14="http://schemas.microsoft.com/office/powerpoint/2010/main" val="191902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solidFill>
                  <a:schemeClr val="bg1">
                    <a:lumMod val="75000"/>
                  </a:schemeClr>
                </a:solidFill>
              </a:rPr>
              <a:t>Part 1: Version Control Systems &amp; GIT</a:t>
            </a:r>
          </a:p>
          <a:p>
            <a:endParaRPr lang="en-IT" dirty="0">
              <a:solidFill>
                <a:schemeClr val="bg1">
                  <a:lumMod val="75000"/>
                </a:schemeClr>
              </a:solidFill>
            </a:endParaRPr>
          </a:p>
          <a:p>
            <a:r>
              <a:rPr lang="en-IT" dirty="0">
                <a:solidFill>
                  <a:schemeClr val="bg1">
                    <a:lumMod val="75000"/>
                  </a:schemeClr>
                </a:solidFill>
              </a:rPr>
              <a:t>Part 2: Playing around with GIT</a:t>
            </a:r>
          </a:p>
          <a:p>
            <a:endParaRPr lang="en-IT" dirty="0"/>
          </a:p>
          <a:p>
            <a:r>
              <a:rPr lang="en-IT" b="1" dirty="0"/>
              <a:t>Part 3: The working tree</a:t>
            </a:r>
          </a:p>
          <a:p>
            <a:endParaRPr lang="en-IT" dirty="0"/>
          </a:p>
          <a:p>
            <a:r>
              <a:rPr lang="en-IT" dirty="0">
                <a:solidFill>
                  <a:schemeClr val="bg1">
                    <a:lumMod val="75000"/>
                  </a:schemeClr>
                </a:solidFill>
              </a:rPr>
              <a:t>Part 4: Remote repositories and best practices</a:t>
            </a:r>
          </a:p>
          <a:p>
            <a:endParaRPr lang="en-IT" dirty="0">
              <a:solidFill>
                <a:schemeClr val="bg1">
                  <a:lumMod val="75000"/>
                </a:schemeClr>
              </a:solidFill>
            </a:endParaRPr>
          </a:p>
          <a:p>
            <a:r>
              <a:rPr lang="en-IT" dirty="0">
                <a:solidFill>
                  <a:schemeClr val="bg1">
                    <a:lumMod val="75000"/>
                  </a:schemeClr>
                </a:solidFill>
              </a:rPr>
              <a:t>Part 5: Our development environment</a:t>
            </a:r>
          </a:p>
        </p:txBody>
      </p:sp>
    </p:spTree>
    <p:extLst>
      <p:ext uri="{BB962C8B-B14F-4D97-AF65-F5344CB8AC3E}">
        <p14:creationId xmlns:p14="http://schemas.microsoft.com/office/powerpoint/2010/main" val="2574154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Tree>
    <p:extLst>
      <p:ext uri="{BB962C8B-B14F-4D97-AF65-F5344CB8AC3E}">
        <p14:creationId xmlns:p14="http://schemas.microsoft.com/office/powerpoint/2010/main" val="492450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Tree>
    <p:extLst>
      <p:ext uri="{BB962C8B-B14F-4D97-AF65-F5344CB8AC3E}">
        <p14:creationId xmlns:p14="http://schemas.microsoft.com/office/powerpoint/2010/main" val="675342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159" y="1797114"/>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789754" y="3182057"/>
            <a:ext cx="2902958" cy="646331"/>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789753" y="5115507"/>
            <a:ext cx="2667370" cy="646331"/>
          </a:xfrm>
          <a:prstGeom prst="rect">
            <a:avLst/>
          </a:prstGeom>
        </p:spPr>
        <p:txBody>
          <a:bodyPr wrap="square">
            <a:spAutoFit/>
          </a:bodyPr>
          <a:lstStyle/>
          <a:p>
            <a:r>
              <a:rPr lang="en-IT" dirty="0">
                <a:latin typeface="Courier" pitchFamily="2" charset="0"/>
              </a:rPr>
              <a:t>&gt;&gt; git checkout 5a7bab</a:t>
            </a:r>
            <a:endParaRPr lang="en-IT" dirty="0"/>
          </a:p>
        </p:txBody>
      </p:sp>
    </p:spTree>
    <p:extLst>
      <p:ext uri="{BB962C8B-B14F-4D97-AF65-F5344CB8AC3E}">
        <p14:creationId xmlns:p14="http://schemas.microsoft.com/office/powerpoint/2010/main" val="65983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b="1" dirty="0"/>
              <a:t>Part 1: Version Control Systems &amp; GIT</a:t>
            </a:r>
          </a:p>
          <a:p>
            <a:endParaRPr lang="en-IT" dirty="0"/>
          </a:p>
          <a:p>
            <a:r>
              <a:rPr lang="en-IT" dirty="0">
                <a:solidFill>
                  <a:schemeClr val="bg1">
                    <a:lumMod val="75000"/>
                  </a:schemeClr>
                </a:solidFill>
              </a:rPr>
              <a:t>Part 2: Playing around with GIT</a:t>
            </a:r>
          </a:p>
          <a:p>
            <a:endParaRPr lang="en-IT" dirty="0">
              <a:solidFill>
                <a:schemeClr val="bg1">
                  <a:lumMod val="75000"/>
                </a:schemeClr>
              </a:solidFill>
            </a:endParaRPr>
          </a:p>
          <a:p>
            <a:r>
              <a:rPr lang="en-IT" dirty="0">
                <a:solidFill>
                  <a:schemeClr val="bg1">
                    <a:lumMod val="75000"/>
                  </a:schemeClr>
                </a:solidFill>
              </a:rPr>
              <a:t>Part 3: The working tree</a:t>
            </a:r>
          </a:p>
          <a:p>
            <a:endParaRPr lang="en-IT" dirty="0">
              <a:solidFill>
                <a:schemeClr val="bg1">
                  <a:lumMod val="75000"/>
                </a:schemeClr>
              </a:solidFill>
            </a:endParaRPr>
          </a:p>
          <a:p>
            <a:r>
              <a:rPr lang="en-IT" dirty="0">
                <a:solidFill>
                  <a:schemeClr val="bg1">
                    <a:lumMod val="75000"/>
                  </a:schemeClr>
                </a:solidFill>
              </a:rPr>
              <a:t>Part 4: Remote repositories and best practices </a:t>
            </a:r>
          </a:p>
          <a:p>
            <a:endParaRPr lang="en-IT" dirty="0">
              <a:solidFill>
                <a:schemeClr val="bg1">
                  <a:lumMod val="75000"/>
                </a:schemeClr>
              </a:solidFill>
            </a:endParaRPr>
          </a:p>
          <a:p>
            <a:r>
              <a:rPr lang="en-IT" dirty="0">
                <a:solidFill>
                  <a:schemeClr val="bg1">
                    <a:lumMod val="75000"/>
                  </a:schemeClr>
                </a:solidFill>
              </a:rPr>
              <a:t>Part 5: Our development environment</a:t>
            </a:r>
          </a:p>
        </p:txBody>
      </p:sp>
    </p:spTree>
    <p:extLst>
      <p:ext uri="{BB962C8B-B14F-4D97-AF65-F5344CB8AC3E}">
        <p14:creationId xmlns:p14="http://schemas.microsoft.com/office/powerpoint/2010/main" val="2342622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02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409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Tree>
    <p:extLst>
      <p:ext uri="{BB962C8B-B14F-4D97-AF65-F5344CB8AC3E}">
        <p14:creationId xmlns:p14="http://schemas.microsoft.com/office/powerpoint/2010/main" val="382163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Tree>
    <p:extLst>
      <p:ext uri="{BB962C8B-B14F-4D97-AF65-F5344CB8AC3E}">
        <p14:creationId xmlns:p14="http://schemas.microsoft.com/office/powerpoint/2010/main" val="3305834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1828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801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lnSpcReduction="10000"/>
          </a:bodyPr>
          <a:lstStyle/>
          <a:p>
            <a:r>
              <a:rPr lang="en-IT" dirty="0"/>
              <a:t>GIT asks us to fix the conflicts and then commit once solved. So let’s do it.</a:t>
            </a:r>
          </a:p>
          <a:p>
            <a:endParaRPr lang="en-IT" dirty="0"/>
          </a:p>
          <a:p>
            <a:r>
              <a:rPr lang="en-IT" dirty="0"/>
              <a:t>VSCode will look like this</a:t>
            </a:r>
          </a:p>
          <a:p>
            <a:endParaRPr lang="en-IT" dirty="0"/>
          </a:p>
          <a:p>
            <a:r>
              <a:rPr lang="en-IT" dirty="0"/>
              <a:t>T</a:t>
            </a:r>
            <a:r>
              <a:rPr lang="en-GB" dirty="0"/>
              <a:t>h</a:t>
            </a:r>
            <a:r>
              <a:rPr lang="en-IT" dirty="0"/>
              <a:t>e software is helping us in managing the conflicts. Simply chose between “Accept current change” if you wat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Tree>
    <p:extLst>
      <p:ext uri="{BB962C8B-B14F-4D97-AF65-F5344CB8AC3E}">
        <p14:creationId xmlns:p14="http://schemas.microsoft.com/office/powerpoint/2010/main" val="2513717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Tree>
    <p:extLst>
      <p:ext uri="{BB962C8B-B14F-4D97-AF65-F5344CB8AC3E}">
        <p14:creationId xmlns:p14="http://schemas.microsoft.com/office/powerpoint/2010/main" val="1605460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solidFill>
                  <a:schemeClr val="bg1">
                    <a:lumMod val="75000"/>
                  </a:schemeClr>
                </a:solidFill>
              </a:rPr>
              <a:t>Part 1: Version Control Systems &amp; GIT</a:t>
            </a:r>
          </a:p>
          <a:p>
            <a:endParaRPr lang="en-IT" dirty="0">
              <a:solidFill>
                <a:schemeClr val="bg1">
                  <a:lumMod val="75000"/>
                </a:schemeClr>
              </a:solidFill>
            </a:endParaRPr>
          </a:p>
          <a:p>
            <a:r>
              <a:rPr lang="en-IT" dirty="0">
                <a:solidFill>
                  <a:schemeClr val="bg1">
                    <a:lumMod val="75000"/>
                  </a:schemeClr>
                </a:solidFill>
              </a:rPr>
              <a:t>Part 2: Playing around with GIT</a:t>
            </a:r>
          </a:p>
          <a:p>
            <a:endParaRPr lang="en-IT" dirty="0">
              <a:solidFill>
                <a:schemeClr val="bg1">
                  <a:lumMod val="75000"/>
                </a:schemeClr>
              </a:solidFill>
            </a:endParaRPr>
          </a:p>
          <a:p>
            <a:r>
              <a:rPr lang="en-IT" dirty="0">
                <a:solidFill>
                  <a:schemeClr val="bg1">
                    <a:lumMod val="75000"/>
                  </a:schemeClr>
                </a:solidFill>
              </a:rPr>
              <a:t>Part 3: The working tree</a:t>
            </a:r>
          </a:p>
          <a:p>
            <a:endParaRPr lang="en-IT" dirty="0">
              <a:solidFill>
                <a:schemeClr val="bg1">
                  <a:lumMod val="75000"/>
                </a:schemeClr>
              </a:solidFill>
            </a:endParaRPr>
          </a:p>
          <a:p>
            <a:r>
              <a:rPr lang="en-IT" b="1" dirty="0"/>
              <a:t>Part 4: Remote repositories and best practices </a:t>
            </a:r>
          </a:p>
          <a:p>
            <a:pPr marL="0" indent="0">
              <a:buNone/>
            </a:pPr>
            <a:endParaRPr lang="en-IT" dirty="0"/>
          </a:p>
          <a:p>
            <a:r>
              <a:rPr lang="en-IT" dirty="0">
                <a:solidFill>
                  <a:schemeClr val="bg1">
                    <a:lumMod val="75000"/>
                  </a:schemeClr>
                </a:solidFill>
              </a:rPr>
              <a:t>Part 5: Our development environment</a:t>
            </a:r>
          </a:p>
        </p:txBody>
      </p:sp>
    </p:spTree>
    <p:extLst>
      <p:ext uri="{BB962C8B-B14F-4D97-AF65-F5344CB8AC3E}">
        <p14:creationId xmlns:p14="http://schemas.microsoft.com/office/powerpoint/2010/main" val="2726472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Tree>
    <p:extLst>
      <p:ext uri="{BB962C8B-B14F-4D97-AF65-F5344CB8AC3E}">
        <p14:creationId xmlns:p14="http://schemas.microsoft.com/office/powerpoint/2010/main" val="334479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Tree>
    <p:extLst>
      <p:ext uri="{BB962C8B-B14F-4D97-AF65-F5344CB8AC3E}">
        <p14:creationId xmlns:p14="http://schemas.microsoft.com/office/powerpoint/2010/main" val="592017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 but you are free to choose </a:t>
            </a:r>
            <a:br>
              <a:rPr lang="en-IT" dirty="0"/>
            </a:br>
            <a:r>
              <a:rPr lang="en-IT" dirty="0"/>
              <a:t>whatever you want.</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Tree>
    <p:extLst>
      <p:ext uri="{BB962C8B-B14F-4D97-AF65-F5344CB8AC3E}">
        <p14:creationId xmlns:p14="http://schemas.microsoft.com/office/powerpoint/2010/main" val="2584164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pic>
        <p:nvPicPr>
          <p:cNvPr id="9" name="Picture 8">
            <a:extLst>
              <a:ext uri="{FF2B5EF4-FFF2-40B4-BE49-F238E27FC236}">
                <a16:creationId xmlns:a16="http://schemas.microsoft.com/office/drawing/2014/main" id="{7EB6E47E-DE8F-BB43-9309-88E0B505A51F}"/>
              </a:ext>
            </a:extLst>
          </p:cNvPr>
          <p:cNvPicPr>
            <a:picLocks noChangeAspect="1"/>
          </p:cNvPicPr>
          <p:nvPr/>
        </p:nvPicPr>
        <p:blipFill rotWithShape="1">
          <a:blip r:embed="rId6"/>
          <a:srcRect l="-1" t="45314" r="30687" b="31311"/>
          <a:stretch/>
        </p:blipFill>
        <p:spPr>
          <a:xfrm>
            <a:off x="8209437" y="4868965"/>
            <a:ext cx="3777968" cy="627868"/>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7"/>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spTree>
    <p:extLst>
      <p:ext uri="{BB962C8B-B14F-4D97-AF65-F5344CB8AC3E}">
        <p14:creationId xmlns:p14="http://schemas.microsoft.com/office/powerpoint/2010/main" val="2173312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https://github.com/&lt;username&gt;/&lt;remote-repo-name&gt;.git </a:t>
            </a:r>
          </a:p>
          <a:p>
            <a:pPr lvl="1"/>
            <a:endParaRPr lang="en-IT" dirty="0">
              <a:latin typeface="Courier" pitchFamily="2" charset="0"/>
            </a:endParaRPr>
          </a:p>
          <a:p>
            <a:endParaRPr lang="en-IT" dirty="0"/>
          </a:p>
        </p:txBody>
      </p:sp>
    </p:spTree>
    <p:extLst>
      <p:ext uri="{BB962C8B-B14F-4D97-AF65-F5344CB8AC3E}">
        <p14:creationId xmlns:p14="http://schemas.microsoft.com/office/powerpoint/2010/main" val="667242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3779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the follwing slide</a:t>
            </a:r>
          </a:p>
          <a:p>
            <a:endParaRPr lang="en-IT" dirty="0"/>
          </a:p>
          <a:p>
            <a:endParaRPr lang="en-IT" dirty="0"/>
          </a:p>
        </p:txBody>
      </p:sp>
    </p:spTree>
    <p:extLst>
      <p:ext uri="{BB962C8B-B14F-4D97-AF65-F5344CB8AC3E}">
        <p14:creationId xmlns:p14="http://schemas.microsoft.com/office/powerpoint/2010/main" val="1925105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Useful 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IT" dirty="0"/>
              <a:t>Moodle of the course (gently provided by GitHub)</a:t>
            </a:r>
          </a:p>
          <a:p>
            <a:pPr lvl="1"/>
            <a:endParaRPr lang="en-IT" dirty="0"/>
          </a:p>
          <a:p>
            <a:r>
              <a:rPr lang="en-IT" dirty="0"/>
              <a:t>Git official book</a:t>
            </a:r>
          </a:p>
          <a:p>
            <a:pPr lvl="1"/>
            <a:r>
              <a:rPr lang="en-GB" dirty="0">
                <a:hlinkClick r:id="rId3"/>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4"/>
              </a:rPr>
              <a:t>https://www.youtube.com/watch?v=8JJ101D3knE&amp;ab_channel=ProgrammingwithMosh</a:t>
            </a:r>
            <a:endParaRPr lang="en-IT" dirty="0"/>
          </a:p>
          <a:p>
            <a:pPr lvl="1"/>
            <a:endParaRPr lang="en-IT" dirty="0"/>
          </a:p>
          <a:p>
            <a:r>
              <a:rPr lang="en-IT" dirty="0"/>
              <a:t>Oh Shit Git</a:t>
            </a:r>
          </a:p>
          <a:p>
            <a:pPr lvl="1"/>
            <a:r>
              <a:rPr lang="en-GB" dirty="0">
                <a:hlinkClick r:id="rId5"/>
              </a:rPr>
              <a:t>https://ohshitgit.com/</a:t>
            </a:r>
            <a:r>
              <a:rPr lang="en-GB" dirty="0"/>
              <a:t> </a:t>
            </a:r>
          </a:p>
        </p:txBody>
      </p:sp>
    </p:spTree>
    <p:extLst>
      <p:ext uri="{BB962C8B-B14F-4D97-AF65-F5344CB8AC3E}">
        <p14:creationId xmlns:p14="http://schemas.microsoft.com/office/powerpoint/2010/main" val="1559286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t>git pull 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6" idx="1"/>
            <a:endCxn id="25" idx="3"/>
          </p:cNvCxnSpPr>
          <p:nvPr/>
        </p:nvCxnSpPr>
        <p:spPr>
          <a:xfrm flipH="1">
            <a:off x="5039983" y="4153487"/>
            <a:ext cx="1899202"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6" name="TextBox 25">
            <a:extLst>
              <a:ext uri="{FF2B5EF4-FFF2-40B4-BE49-F238E27FC236}">
                <a16:creationId xmlns:a16="http://schemas.microsoft.com/office/drawing/2014/main" id="{05DBEFD7-9297-0644-B399-6C162AC4C448}"/>
              </a:ext>
            </a:extLst>
          </p:cNvPr>
          <p:cNvSpPr txBox="1"/>
          <p:nvPr/>
        </p:nvSpPr>
        <p:spPr>
          <a:xfrm>
            <a:off x="6939185"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1" name="Straight Arrow Connector 30">
            <a:extLst>
              <a:ext uri="{FF2B5EF4-FFF2-40B4-BE49-F238E27FC236}">
                <a16:creationId xmlns:a16="http://schemas.microsoft.com/office/drawing/2014/main" id="{4B9B5B4A-BEDC-A044-9B28-73467DEC65D7}"/>
              </a:ext>
            </a:extLst>
          </p:cNvPr>
          <p:cNvCxnSpPr>
            <a:cxnSpLocks/>
            <a:stCxn id="27" idx="1"/>
            <a:endCxn id="26" idx="3"/>
          </p:cNvCxnSpPr>
          <p:nvPr/>
        </p:nvCxnSpPr>
        <p:spPr>
          <a:xfrm flipH="1">
            <a:off x="7247489" y="4153487"/>
            <a:ext cx="2798311"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6" idx="2"/>
            <a:endCxn id="38" idx="3"/>
          </p:cNvCxnSpPr>
          <p:nvPr/>
        </p:nvCxnSpPr>
        <p:spPr>
          <a:xfrm flipH="1">
            <a:off x="6134131" y="4271469"/>
            <a:ext cx="959206" cy="3370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1929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solidFill>
                  <a:schemeClr val="bg1">
                    <a:lumMod val="75000"/>
                  </a:schemeClr>
                </a:solidFill>
              </a:rPr>
              <a:t>Part 1: Version Control Systems &amp; GIT</a:t>
            </a:r>
          </a:p>
          <a:p>
            <a:endParaRPr lang="en-IT" dirty="0">
              <a:solidFill>
                <a:schemeClr val="bg1">
                  <a:lumMod val="75000"/>
                </a:schemeClr>
              </a:solidFill>
            </a:endParaRPr>
          </a:p>
          <a:p>
            <a:r>
              <a:rPr lang="en-IT" dirty="0">
                <a:solidFill>
                  <a:schemeClr val="bg1">
                    <a:lumMod val="75000"/>
                  </a:schemeClr>
                </a:solidFill>
              </a:rPr>
              <a:t>Part 2: Playing around with GIT</a:t>
            </a:r>
          </a:p>
          <a:p>
            <a:endParaRPr lang="en-IT" dirty="0">
              <a:solidFill>
                <a:schemeClr val="bg1">
                  <a:lumMod val="75000"/>
                </a:schemeClr>
              </a:solidFill>
            </a:endParaRPr>
          </a:p>
          <a:p>
            <a:r>
              <a:rPr lang="en-IT" dirty="0">
                <a:solidFill>
                  <a:schemeClr val="bg1">
                    <a:lumMod val="75000"/>
                  </a:schemeClr>
                </a:solidFill>
              </a:rPr>
              <a:t>Part 3: The working tree</a:t>
            </a:r>
          </a:p>
          <a:p>
            <a:endParaRPr lang="en-IT" dirty="0">
              <a:solidFill>
                <a:schemeClr val="bg1">
                  <a:lumMod val="75000"/>
                </a:schemeClr>
              </a:solidFill>
            </a:endParaRPr>
          </a:p>
          <a:p>
            <a:r>
              <a:rPr lang="en-IT" dirty="0">
                <a:solidFill>
                  <a:schemeClr val="bg1">
                    <a:lumMod val="75000"/>
                  </a:schemeClr>
                </a:solidFill>
              </a:rPr>
              <a:t>Part 4: Remote repositories and best practices </a:t>
            </a:r>
          </a:p>
          <a:p>
            <a:pPr marL="0" indent="0">
              <a:buNone/>
            </a:pPr>
            <a:endParaRPr lang="en-IT" dirty="0"/>
          </a:p>
          <a:p>
            <a:r>
              <a:rPr lang="en-IT" b="1" dirty="0"/>
              <a:t>Part 5: Our development environment</a:t>
            </a:r>
          </a:p>
        </p:txBody>
      </p:sp>
    </p:spTree>
    <p:extLst>
      <p:ext uri="{BB962C8B-B14F-4D97-AF65-F5344CB8AC3E}">
        <p14:creationId xmlns:p14="http://schemas.microsoft.com/office/powerpoint/2010/main" val="1946631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CA0548-EDBC-7E44-9649-C54923F9F9BC}"/>
              </a:ext>
            </a:extLst>
          </p:cNvPr>
          <p:cNvPicPr>
            <a:picLocks noChangeAspect="1"/>
          </p:cNvPicPr>
          <p:nvPr/>
        </p:nvPicPr>
        <p:blipFill rotWithShape="1">
          <a:blip r:embed="rId2"/>
          <a:srcRect t="9990"/>
          <a:stretch/>
        </p:blipFill>
        <p:spPr>
          <a:xfrm>
            <a:off x="6096000" y="1213666"/>
            <a:ext cx="1971933" cy="1774940"/>
          </a:xfrm>
          <a:prstGeom prst="rect">
            <a:avLst/>
          </a:prstGeom>
        </p:spPr>
      </p:pic>
      <p:pic>
        <p:nvPicPr>
          <p:cNvPr id="7" name="Picture 6">
            <a:extLst>
              <a:ext uri="{FF2B5EF4-FFF2-40B4-BE49-F238E27FC236}">
                <a16:creationId xmlns:a16="http://schemas.microsoft.com/office/drawing/2014/main" id="{FA867F68-0812-714C-A241-83FE46A4BC40}"/>
              </a:ext>
            </a:extLst>
          </p:cNvPr>
          <p:cNvPicPr>
            <a:picLocks noChangeAspect="1"/>
          </p:cNvPicPr>
          <p:nvPr/>
        </p:nvPicPr>
        <p:blipFill>
          <a:blip r:embed="rId3"/>
          <a:stretch>
            <a:fillRect/>
          </a:stretch>
        </p:blipFill>
        <p:spPr>
          <a:xfrm>
            <a:off x="8337884" y="1406941"/>
            <a:ext cx="1266567" cy="1266567"/>
          </a:xfrm>
          <a:prstGeom prst="rect">
            <a:avLst/>
          </a:prstGeom>
        </p:spPr>
      </p:pic>
      <p:sp>
        <p:nvSpPr>
          <p:cNvPr id="11" name="Content Placeholder 2">
            <a:extLst>
              <a:ext uri="{FF2B5EF4-FFF2-40B4-BE49-F238E27FC236}">
                <a16:creationId xmlns:a16="http://schemas.microsoft.com/office/drawing/2014/main" id="{3BA6FA5F-9332-BB43-B9A8-1AC6345D4616}"/>
              </a:ext>
            </a:extLst>
          </p:cNvPr>
          <p:cNvSpPr txBox="1">
            <a:spLocks/>
          </p:cNvSpPr>
          <p:nvPr/>
        </p:nvSpPr>
        <p:spPr>
          <a:xfrm>
            <a:off x="6519001" y="2865005"/>
            <a:ext cx="3097864" cy="141561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b="1" dirty="0">
                <a:ea typeface="Palatino" pitchFamily="2" charset="77"/>
              </a:rPr>
              <a:t>Flutter + Dart</a:t>
            </a:r>
          </a:p>
          <a:p>
            <a:pPr marL="0" indent="0" algn="ctr">
              <a:buFont typeface="Wingdings" panose="05000000000000000000" pitchFamily="2" charset="2"/>
              <a:buNone/>
            </a:pPr>
            <a:r>
              <a:rPr lang="en-GB" dirty="0">
                <a:ea typeface="Palatino" pitchFamily="2" charset="77"/>
              </a:rPr>
              <a:t>(The programming language)</a:t>
            </a:r>
          </a:p>
        </p:txBody>
      </p:sp>
      <p:sp>
        <p:nvSpPr>
          <p:cNvPr id="2" name="Title 1">
            <a:extLst>
              <a:ext uri="{FF2B5EF4-FFF2-40B4-BE49-F238E27FC236}">
                <a16:creationId xmlns:a16="http://schemas.microsoft.com/office/drawing/2014/main" id="{DCEB9E4F-F82C-A64F-809D-B943BB0A7B79}"/>
              </a:ext>
            </a:extLst>
          </p:cNvPr>
          <p:cNvSpPr>
            <a:spLocks noGrp="1"/>
          </p:cNvSpPr>
          <p:nvPr>
            <p:ph type="title"/>
          </p:nvPr>
        </p:nvSpPr>
        <p:spPr/>
        <p:txBody>
          <a:bodyPr/>
          <a:lstStyle/>
          <a:p>
            <a:r>
              <a:rPr lang="en-IT" dirty="0"/>
              <a:t>Our environment </a:t>
            </a:r>
          </a:p>
        </p:txBody>
      </p:sp>
      <p:sp>
        <p:nvSpPr>
          <p:cNvPr id="3" name="Content Placeholder 2">
            <a:extLst>
              <a:ext uri="{FF2B5EF4-FFF2-40B4-BE49-F238E27FC236}">
                <a16:creationId xmlns:a16="http://schemas.microsoft.com/office/drawing/2014/main" id="{07EEA99A-73A7-F949-9D8F-EEED9045B6FA}"/>
              </a:ext>
            </a:extLst>
          </p:cNvPr>
          <p:cNvSpPr>
            <a:spLocks noGrp="1"/>
          </p:cNvSpPr>
          <p:nvPr>
            <p:ph sz="half" idx="1"/>
          </p:nvPr>
        </p:nvSpPr>
        <p:spPr>
          <a:xfrm>
            <a:off x="2858973" y="2865502"/>
            <a:ext cx="2654839" cy="1175436"/>
          </a:xfrm>
        </p:spPr>
        <p:txBody>
          <a:bodyPr>
            <a:normAutofit lnSpcReduction="10000"/>
          </a:bodyPr>
          <a:lstStyle/>
          <a:p>
            <a:pPr marL="0" indent="0" algn="ctr">
              <a:buNone/>
            </a:pPr>
            <a:r>
              <a:rPr lang="en-GB" b="1" dirty="0">
                <a:ea typeface="Palatino" pitchFamily="2" charset="77"/>
              </a:rPr>
              <a:t>IDE</a:t>
            </a:r>
          </a:p>
          <a:p>
            <a:pPr marL="0" indent="0" algn="ctr">
              <a:buNone/>
            </a:pPr>
            <a:r>
              <a:rPr lang="en-GB" dirty="0">
                <a:ea typeface="Palatino" pitchFamily="2" charset="77"/>
              </a:rPr>
              <a:t>(To write code, compile, and test)</a:t>
            </a:r>
          </a:p>
        </p:txBody>
      </p:sp>
      <p:pic>
        <p:nvPicPr>
          <p:cNvPr id="5" name="Picture 4">
            <a:extLst>
              <a:ext uri="{FF2B5EF4-FFF2-40B4-BE49-F238E27FC236}">
                <a16:creationId xmlns:a16="http://schemas.microsoft.com/office/drawing/2014/main" id="{3E47BE7F-6618-9F4F-AA4D-01388EE081DF}"/>
              </a:ext>
            </a:extLst>
          </p:cNvPr>
          <p:cNvPicPr>
            <a:picLocks noChangeAspect="1"/>
          </p:cNvPicPr>
          <p:nvPr/>
        </p:nvPicPr>
        <p:blipFill>
          <a:blip r:embed="rId4"/>
          <a:stretch>
            <a:fillRect/>
          </a:stretch>
        </p:blipFill>
        <p:spPr>
          <a:xfrm>
            <a:off x="3598674" y="1407438"/>
            <a:ext cx="1175436" cy="1175436"/>
          </a:xfrm>
          <a:prstGeom prst="rect">
            <a:avLst/>
          </a:prstGeom>
        </p:spPr>
      </p:pic>
      <p:pic>
        <p:nvPicPr>
          <p:cNvPr id="8" name="Picture 7">
            <a:extLst>
              <a:ext uri="{FF2B5EF4-FFF2-40B4-BE49-F238E27FC236}">
                <a16:creationId xmlns:a16="http://schemas.microsoft.com/office/drawing/2014/main" id="{33348893-4B2E-6A42-982F-BC50885E8404}"/>
              </a:ext>
            </a:extLst>
          </p:cNvPr>
          <p:cNvPicPr>
            <a:picLocks noChangeAspect="1"/>
          </p:cNvPicPr>
          <p:nvPr/>
        </p:nvPicPr>
        <p:blipFill>
          <a:blip r:embed="rId5"/>
          <a:stretch>
            <a:fillRect/>
          </a:stretch>
        </p:blipFill>
        <p:spPr>
          <a:xfrm>
            <a:off x="1519212" y="4071839"/>
            <a:ext cx="1504083" cy="1504083"/>
          </a:xfrm>
          <a:prstGeom prst="rect">
            <a:avLst/>
          </a:prstGeom>
        </p:spPr>
      </p:pic>
      <p:pic>
        <p:nvPicPr>
          <p:cNvPr id="9" name="Picture 8">
            <a:extLst>
              <a:ext uri="{FF2B5EF4-FFF2-40B4-BE49-F238E27FC236}">
                <a16:creationId xmlns:a16="http://schemas.microsoft.com/office/drawing/2014/main" id="{FEAB71F4-9828-9243-8712-7928344BE74A}"/>
              </a:ext>
            </a:extLst>
          </p:cNvPr>
          <p:cNvPicPr>
            <a:picLocks noChangeAspect="1"/>
          </p:cNvPicPr>
          <p:nvPr/>
        </p:nvPicPr>
        <p:blipFill>
          <a:blip r:embed="rId6"/>
          <a:stretch>
            <a:fillRect/>
          </a:stretch>
        </p:blipFill>
        <p:spPr>
          <a:xfrm>
            <a:off x="5186369" y="4157564"/>
            <a:ext cx="1332632" cy="1332632"/>
          </a:xfrm>
          <a:prstGeom prst="rect">
            <a:avLst/>
          </a:prstGeom>
        </p:spPr>
      </p:pic>
      <p:pic>
        <p:nvPicPr>
          <p:cNvPr id="10" name="Picture 9">
            <a:extLst>
              <a:ext uri="{FF2B5EF4-FFF2-40B4-BE49-F238E27FC236}">
                <a16:creationId xmlns:a16="http://schemas.microsoft.com/office/drawing/2014/main" id="{B9B6FD0D-606A-2A4C-82D4-965249AB1FFC}"/>
              </a:ext>
            </a:extLst>
          </p:cNvPr>
          <p:cNvPicPr>
            <a:picLocks noChangeAspect="1"/>
          </p:cNvPicPr>
          <p:nvPr/>
        </p:nvPicPr>
        <p:blipFill>
          <a:blip r:embed="rId7"/>
          <a:stretch>
            <a:fillRect/>
          </a:stretch>
        </p:blipFill>
        <p:spPr>
          <a:xfrm>
            <a:off x="8213124" y="4366246"/>
            <a:ext cx="1809750" cy="1123950"/>
          </a:xfrm>
          <a:prstGeom prst="rect">
            <a:avLst/>
          </a:prstGeom>
        </p:spPr>
      </p:pic>
      <p:sp>
        <p:nvSpPr>
          <p:cNvPr id="12" name="Content Placeholder 2">
            <a:extLst>
              <a:ext uri="{FF2B5EF4-FFF2-40B4-BE49-F238E27FC236}">
                <a16:creationId xmlns:a16="http://schemas.microsoft.com/office/drawing/2014/main" id="{E3F42A0B-8F78-8F4B-B5D1-F94394880C1C}"/>
              </a:ext>
            </a:extLst>
          </p:cNvPr>
          <p:cNvSpPr txBox="1">
            <a:spLocks/>
          </p:cNvSpPr>
          <p:nvPr/>
        </p:nvSpPr>
        <p:spPr>
          <a:xfrm>
            <a:off x="943835" y="5606823"/>
            <a:ext cx="2654839" cy="1175436"/>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b="1" dirty="0">
                <a:ea typeface="Palatino" pitchFamily="2" charset="77"/>
              </a:rPr>
              <a:t>Android Studio</a:t>
            </a:r>
          </a:p>
          <a:p>
            <a:pPr marL="0" indent="0" algn="ctr">
              <a:buFont typeface="Wingdings" panose="05000000000000000000" pitchFamily="2" charset="2"/>
              <a:buNone/>
            </a:pPr>
            <a:r>
              <a:rPr lang="en-GB" dirty="0">
                <a:ea typeface="Palatino" pitchFamily="2" charset="77"/>
              </a:rPr>
              <a:t>(For Android support)</a:t>
            </a:r>
          </a:p>
        </p:txBody>
      </p:sp>
      <p:sp>
        <p:nvSpPr>
          <p:cNvPr id="13" name="Content Placeholder 2">
            <a:extLst>
              <a:ext uri="{FF2B5EF4-FFF2-40B4-BE49-F238E27FC236}">
                <a16:creationId xmlns:a16="http://schemas.microsoft.com/office/drawing/2014/main" id="{6595BBF5-9296-F741-8EC7-C7C6155406D6}"/>
              </a:ext>
            </a:extLst>
          </p:cNvPr>
          <p:cNvSpPr txBox="1">
            <a:spLocks/>
          </p:cNvSpPr>
          <p:nvPr/>
        </p:nvSpPr>
        <p:spPr>
          <a:xfrm>
            <a:off x="4579514" y="5616017"/>
            <a:ext cx="2266130" cy="1175436"/>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b="1" dirty="0">
                <a:ea typeface="Palatino" pitchFamily="2" charset="77"/>
              </a:rPr>
              <a:t>XCode</a:t>
            </a:r>
          </a:p>
          <a:p>
            <a:pPr marL="0" indent="0" algn="ctr">
              <a:buFont typeface="Wingdings" panose="05000000000000000000" pitchFamily="2" charset="2"/>
              <a:buNone/>
            </a:pPr>
            <a:r>
              <a:rPr lang="en-GB" dirty="0">
                <a:ea typeface="Palatino" pitchFamily="2" charset="77"/>
              </a:rPr>
              <a:t>(For iOS support)</a:t>
            </a:r>
          </a:p>
        </p:txBody>
      </p:sp>
      <p:sp>
        <p:nvSpPr>
          <p:cNvPr id="14" name="Content Placeholder 2">
            <a:extLst>
              <a:ext uri="{FF2B5EF4-FFF2-40B4-BE49-F238E27FC236}">
                <a16:creationId xmlns:a16="http://schemas.microsoft.com/office/drawing/2014/main" id="{581B0E8B-8FC6-2341-94C6-C86325E674E3}"/>
              </a:ext>
            </a:extLst>
          </p:cNvPr>
          <p:cNvSpPr txBox="1">
            <a:spLocks/>
          </p:cNvSpPr>
          <p:nvPr/>
        </p:nvSpPr>
        <p:spPr>
          <a:xfrm>
            <a:off x="8067933" y="5575819"/>
            <a:ext cx="2266130" cy="1175436"/>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b="1" dirty="0">
                <a:ea typeface="Palatino" pitchFamily="2" charset="77"/>
              </a:rPr>
              <a:t>GIT</a:t>
            </a:r>
          </a:p>
          <a:p>
            <a:pPr marL="0" indent="0" algn="ctr">
              <a:buFont typeface="Wingdings" panose="05000000000000000000" pitchFamily="2" charset="2"/>
              <a:buNone/>
            </a:pPr>
            <a:r>
              <a:rPr lang="en-GB" dirty="0">
                <a:ea typeface="Palatino" pitchFamily="2" charset="77"/>
              </a:rPr>
              <a:t>(For version control)</a:t>
            </a:r>
          </a:p>
        </p:txBody>
      </p:sp>
    </p:spTree>
    <p:extLst>
      <p:ext uri="{BB962C8B-B14F-4D97-AF65-F5344CB8AC3E}">
        <p14:creationId xmlns:p14="http://schemas.microsoft.com/office/powerpoint/2010/main" val="274536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9E4F-F82C-A64F-809D-B943BB0A7B79}"/>
              </a:ext>
            </a:extLst>
          </p:cNvPr>
          <p:cNvSpPr>
            <a:spLocks noGrp="1"/>
          </p:cNvSpPr>
          <p:nvPr>
            <p:ph type="title"/>
          </p:nvPr>
        </p:nvSpPr>
        <p:spPr/>
        <p:txBody>
          <a:bodyPr/>
          <a:lstStyle/>
          <a:p>
            <a:r>
              <a:rPr lang="en-IT" dirty="0"/>
              <a:t>(How to setup) Our environment </a:t>
            </a:r>
          </a:p>
        </p:txBody>
      </p:sp>
      <p:sp>
        <p:nvSpPr>
          <p:cNvPr id="3" name="Content Placeholder 2">
            <a:extLst>
              <a:ext uri="{FF2B5EF4-FFF2-40B4-BE49-F238E27FC236}">
                <a16:creationId xmlns:a16="http://schemas.microsoft.com/office/drawing/2014/main" id="{07EEA99A-73A7-F949-9D8F-EEED9045B6FA}"/>
              </a:ext>
            </a:extLst>
          </p:cNvPr>
          <p:cNvSpPr>
            <a:spLocks noGrp="1"/>
          </p:cNvSpPr>
          <p:nvPr>
            <p:ph sz="half" idx="1"/>
          </p:nvPr>
        </p:nvSpPr>
        <p:spPr>
          <a:xfrm>
            <a:off x="428172" y="1364343"/>
            <a:ext cx="10445774" cy="4812620"/>
          </a:xfrm>
        </p:spPr>
        <p:txBody>
          <a:bodyPr>
            <a:normAutofit/>
          </a:bodyPr>
          <a:lstStyle/>
          <a:p>
            <a:r>
              <a:rPr lang="en-GB" dirty="0">
                <a:ea typeface="Palatino" pitchFamily="2" charset="77"/>
              </a:rPr>
              <a:t>To install the compilers, language, etc… (Flutter + Dart)</a:t>
            </a:r>
          </a:p>
          <a:p>
            <a:pPr lvl="1"/>
            <a:r>
              <a:rPr lang="en-GB" dirty="0">
                <a:ea typeface="Palatino" pitchFamily="2" charset="77"/>
              </a:rPr>
              <a:t>Go to &gt; </a:t>
            </a:r>
            <a:r>
              <a:rPr lang="en-GB" dirty="0">
                <a:ea typeface="Palatino" pitchFamily="2" charset="77"/>
                <a:hlinkClick r:id="rId2"/>
              </a:rPr>
              <a:t>https://flutter.dev/docs/get-started/install</a:t>
            </a:r>
            <a:endParaRPr lang="en-GB" dirty="0">
              <a:ea typeface="Palatino" pitchFamily="2" charset="77"/>
            </a:endParaRPr>
          </a:p>
          <a:p>
            <a:pPr lvl="1"/>
            <a:r>
              <a:rPr lang="en-GB" dirty="0">
                <a:ea typeface="Palatino" pitchFamily="2" charset="77"/>
              </a:rPr>
              <a:t>Follow the instructions…</a:t>
            </a:r>
          </a:p>
          <a:p>
            <a:r>
              <a:rPr lang="en-GB" dirty="0">
                <a:ea typeface="Palatino" pitchFamily="2" charset="77"/>
              </a:rPr>
              <a:t>To install iOS support (</a:t>
            </a:r>
            <a:r>
              <a:rPr lang="en-GB" dirty="0" err="1">
                <a:ea typeface="Palatino" pitchFamily="2" charset="77"/>
              </a:rPr>
              <a:t>Xcode</a:t>
            </a:r>
            <a:r>
              <a:rPr lang="en-GB" dirty="0">
                <a:ea typeface="Palatino" pitchFamily="2" charset="77"/>
              </a:rPr>
              <a:t>) </a:t>
            </a:r>
          </a:p>
          <a:p>
            <a:pPr lvl="1"/>
            <a:r>
              <a:rPr lang="en-GB" dirty="0">
                <a:ea typeface="Palatino" pitchFamily="2" charset="77"/>
              </a:rPr>
              <a:t>Open the App Store &gt; Search “</a:t>
            </a:r>
            <a:r>
              <a:rPr lang="en-GB" dirty="0" err="1">
                <a:ea typeface="Palatino" pitchFamily="2" charset="77"/>
              </a:rPr>
              <a:t>Xcode</a:t>
            </a:r>
            <a:r>
              <a:rPr lang="en-GB" dirty="0">
                <a:ea typeface="Palatino" pitchFamily="2" charset="77"/>
              </a:rPr>
              <a:t>” &gt; Install </a:t>
            </a:r>
            <a:r>
              <a:rPr lang="en-GB" dirty="0" err="1">
                <a:ea typeface="Palatino" pitchFamily="2" charset="77"/>
              </a:rPr>
              <a:t>Xcode</a:t>
            </a:r>
            <a:r>
              <a:rPr lang="en-GB" dirty="0">
                <a:ea typeface="Palatino" pitchFamily="2" charset="77"/>
              </a:rPr>
              <a:t> (it takes a lot of time)</a:t>
            </a:r>
          </a:p>
          <a:p>
            <a:r>
              <a:rPr lang="en-GB" dirty="0">
                <a:ea typeface="Palatino" pitchFamily="2" charset="77"/>
              </a:rPr>
              <a:t>To install Android support (Android Studio)</a:t>
            </a:r>
          </a:p>
          <a:p>
            <a:pPr lvl="1"/>
            <a:r>
              <a:rPr lang="en-GB" dirty="0">
                <a:ea typeface="Palatino" pitchFamily="2" charset="77"/>
              </a:rPr>
              <a:t>Go to &gt; </a:t>
            </a:r>
            <a:r>
              <a:rPr lang="en-GB" dirty="0">
                <a:ea typeface="Palatino" pitchFamily="2" charset="77"/>
                <a:hlinkClick r:id="rId3"/>
              </a:rPr>
              <a:t>https://developer.android.com/studio/install</a:t>
            </a:r>
            <a:r>
              <a:rPr lang="en-GB" dirty="0">
                <a:ea typeface="Palatino" pitchFamily="2" charset="77"/>
              </a:rPr>
              <a:t> </a:t>
            </a:r>
          </a:p>
          <a:p>
            <a:pPr lvl="1"/>
            <a:r>
              <a:rPr lang="en-GB" dirty="0">
                <a:ea typeface="Palatino" pitchFamily="2" charset="77"/>
              </a:rPr>
              <a:t>Follow the instructions…</a:t>
            </a:r>
          </a:p>
          <a:p>
            <a:pPr lvl="1"/>
            <a:r>
              <a:rPr lang="en-GB" dirty="0">
                <a:ea typeface="Palatino" pitchFamily="2" charset="77"/>
              </a:rPr>
              <a:t>Open Android Studio </a:t>
            </a:r>
          </a:p>
          <a:p>
            <a:pPr lvl="1"/>
            <a:r>
              <a:rPr lang="en-GB" dirty="0">
                <a:ea typeface="Palatino" pitchFamily="2" charset="77"/>
              </a:rPr>
              <a:t>Go to &gt; Preferences &gt; Android SDK</a:t>
            </a:r>
          </a:p>
          <a:p>
            <a:pPr lvl="1"/>
            <a:r>
              <a:rPr lang="en-GB" dirty="0">
                <a:ea typeface="Palatino" pitchFamily="2" charset="77"/>
              </a:rPr>
              <a:t>Select the Android version of your phone &gt; Click “Apply”</a:t>
            </a:r>
          </a:p>
        </p:txBody>
      </p:sp>
    </p:spTree>
    <p:extLst>
      <p:ext uri="{BB962C8B-B14F-4D97-AF65-F5344CB8AC3E}">
        <p14:creationId xmlns:p14="http://schemas.microsoft.com/office/powerpoint/2010/main" val="4069486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617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are my code? Which is which?” situations</a:t>
            </a:r>
          </a:p>
          <a:p>
            <a:endParaRPr lang="en-IT" dirty="0"/>
          </a:p>
          <a:p>
            <a:r>
              <a:rPr lang="en-IT" dirty="0"/>
              <a:t>…</a:t>
            </a:r>
          </a:p>
        </p:txBody>
      </p:sp>
    </p:spTree>
    <p:extLst>
      <p:ext uri="{BB962C8B-B14F-4D97-AF65-F5344CB8AC3E}">
        <p14:creationId xmlns:p14="http://schemas.microsoft.com/office/powerpoint/2010/main" val="413832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Tree>
    <p:extLst>
      <p:ext uri="{BB962C8B-B14F-4D97-AF65-F5344CB8AC3E}">
        <p14:creationId xmlns:p14="http://schemas.microsoft.com/office/powerpoint/2010/main" val="94204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42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9"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a:bodyPr>
          <a:lstStyle/>
          <a:p>
            <a:r>
              <a:rPr lang="en-IT" b="1" dirty="0"/>
              <a:t>Working directory</a:t>
            </a:r>
            <a:r>
              <a:rPr lang="en-IT" dirty="0"/>
              <a:t>: where the code is. </a:t>
            </a:r>
          </a:p>
        </p:txBody>
      </p:sp>
    </p:spTree>
    <p:extLst>
      <p:ext uri="{BB962C8B-B14F-4D97-AF65-F5344CB8AC3E}">
        <p14:creationId xmlns:p14="http://schemas.microsoft.com/office/powerpoint/2010/main" val="11816401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4235</TotalTime>
  <Words>2675</Words>
  <Application>Microsoft Macintosh PowerPoint</Application>
  <PresentationFormat>Widescreen</PresentationFormat>
  <Paragraphs>543</Paragraphs>
  <Slides>49</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Courier</vt:lpstr>
      <vt:lpstr>Courier New</vt:lpstr>
      <vt:lpstr>Palatino Linotype</vt:lpstr>
      <vt:lpstr>Times New Roman</vt:lpstr>
      <vt:lpstr>Wingdings</vt:lpstr>
      <vt:lpstr>Tema di Office</vt:lpstr>
      <vt:lpstr>Giacomo Cappon</vt:lpstr>
      <vt:lpstr>Outline</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GIT workflow</vt:lpstr>
      <vt:lpstr>GIT workflow</vt:lpstr>
      <vt:lpstr>Installing GIT</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Managing scenario 2</vt:lpstr>
      <vt:lpstr>Managing scenario 2</vt:lpstr>
      <vt:lpstr>Managing scenario 2</vt:lpstr>
      <vt:lpstr>Outline</vt:lpstr>
      <vt:lpstr>Remote repositories</vt:lpstr>
      <vt:lpstr>Step 1: Setup a remote repository</vt:lpstr>
      <vt:lpstr>Step 1: Setup a remote repository</vt:lpstr>
      <vt:lpstr>Step 2: Connect the local repository</vt:lpstr>
      <vt:lpstr>Interacting with the remote repository</vt:lpstr>
      <vt:lpstr>Many more things…</vt:lpstr>
      <vt:lpstr>Useful resources</vt:lpstr>
      <vt:lpstr>Best practices</vt:lpstr>
      <vt:lpstr>Outline</vt:lpstr>
      <vt:lpstr>Our environment </vt:lpstr>
      <vt:lpstr>(How to setup) Our environment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38</cp:revision>
  <dcterms:created xsi:type="dcterms:W3CDTF">2021-07-19T09:08:13Z</dcterms:created>
  <dcterms:modified xsi:type="dcterms:W3CDTF">2022-01-09T08:36:23Z</dcterms:modified>
</cp:coreProperties>
</file>